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76" r:id="rId28"/>
    <p:sldId id="377" r:id="rId29"/>
    <p:sldId id="378" r:id="rId30"/>
    <p:sldId id="379" r:id="rId31"/>
    <p:sldId id="380" r:id="rId32"/>
    <p:sldId id="381" r:id="rId33"/>
    <p:sldId id="382" r:id="rId34"/>
    <p:sldId id="383" r:id="rId35"/>
    <p:sldId id="384" r:id="rId36"/>
    <p:sldId id="294" r:id="rId37"/>
    <p:sldId id="388" r:id="rId38"/>
    <p:sldId id="386" r:id="rId39"/>
    <p:sldId id="387" r:id="rId40"/>
    <p:sldId id="321" r:id="rId41"/>
    <p:sldId id="389" r:id="rId42"/>
    <p:sldId id="390" r:id="rId43"/>
    <p:sldId id="391" r:id="rId44"/>
    <p:sldId id="288" r:id="rId45"/>
    <p:sldId id="392" r:id="rId46"/>
    <p:sldId id="393" r:id="rId47"/>
    <p:sldId id="39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Shreyas Banagar</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17th Nov,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The missing values in the dataframe was handled</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PayloadMass column had a lot of missing values which were replaced by the mean of the PayloadMass</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https://github.com/shreyasbgr/ibm_coursera_assignments/blob/main/AI%20Capstone%20Project/Week%201/1-jupyter-labs-spacex-data-collection-api.ipynb</a:t>
            </a:r>
            <a:endParaRPr lang="en-US" sz="2200">
              <a:solidFill>
                <a:schemeClr val="accent3">
                  <a:lumMod val="25000"/>
                </a:schemeClr>
              </a:solidFill>
              <a:latin typeface="Abadi" panose="020B0604020104020204" pitchFamily="34" charset="0"/>
            </a:endParaRPr>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panose="020B0604020104020204" pitchFamily="34" charset="0"/>
              </a:rPr>
              <a:t>Various charts depicting the relationship of the variables PayloadMass, Flight number, LaunchSite, Orbit Type with each other and with the outcome of the launch: success or failure are plotted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also perform feature engineering - to convert categorical features using one hot encoding</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https://github.com/shreyasbgr/ibm_coursera_assignments/blob/main/AI%20Capstone%20Project/Week%202/IBM-DS0321EN-SkillsNetwork_labs_module_2_jupyter-labs-eda-dataviz.ipynb.jupyterlite.ipynb</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panose="020B0604020104020204" pitchFamily="34" charset="0"/>
              </a:rPr>
              <a:t>Queries to fetch the unique launch sites, total and average payload mass carried by a booster version, date when first landing outcome was achieved, total number of failure / success outcomes and some complex queries were executed using subqueries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https://github.com/shreyasbgr/ibm_coursera_assignments/blob/main/AI%20Capstone%20Project/Week%202/EDA%20with%20SQL.ipynb</a:t>
            </a: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We created a Map using Folium centered at NASA Johnson Space center and then used various folium objects such as Circles and Markers - for denoting each of the launch sites on the Map, Marker Clusters - for showing the success/ failure rates of each launch site, MousePosition to calculate the proximity to the nearest coastline, railways, highways, city</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https://github.com/shreyasbgr/ibm_coursera_assignments/blob/main/AI%20Capstone%20Project/Week%203/IBM-DS0321EN-SkillsNetwork_labs_module_3_lab_jupyter_launch_site_location.jupyterlite.ipynb</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https://github.com/shreyasbgr/ibm_coursera_assignments/blob/main/AI%20Capstone%20Project/Week%203/spacex_dash_app.py</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loaded the data using </a:t>
            </a:r>
            <a:r>
              <a:rPr lang="en-US" sz="2200" dirty="0" err="1">
                <a:solidFill>
                  <a:schemeClr val="accent3">
                    <a:lumMod val="25000"/>
                  </a:schemeClr>
                </a:solidFill>
                <a:latin typeface="Abadi" panose="020B0604020104020204" pitchFamily="34" charset="0"/>
                <a:sym typeface="+mn-ea"/>
              </a:rPr>
              <a:t>numpy</a:t>
            </a:r>
            <a:r>
              <a:rPr lang="en-US" sz="2200" dirty="0">
                <a:solidFill>
                  <a:schemeClr val="accent3">
                    <a:lumMod val="25000"/>
                  </a:schemeClr>
                </a:solidFill>
                <a:latin typeface="Abadi" panose="020B0604020104020204" pitchFamily="34" charset="0"/>
                <a:sym typeface="+mn-ea"/>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different machine learning models and tune different hyperparameters using </a:t>
            </a:r>
            <a:r>
              <a:rPr lang="en-US" sz="2200" dirty="0" err="1">
                <a:solidFill>
                  <a:schemeClr val="accent3">
                    <a:lumMod val="25000"/>
                  </a:schemeClr>
                </a:solidFill>
                <a:latin typeface="Abadi" panose="020B0604020104020204" pitchFamily="34" charset="0"/>
                <a:sym typeface="+mn-ea"/>
              </a:rPr>
              <a:t>GridSearchCV</a:t>
            </a:r>
            <a:r>
              <a:rPr lang="en-US" sz="2200" dirty="0">
                <a:solidFill>
                  <a:schemeClr val="accent3">
                    <a:lumMod val="25000"/>
                  </a:schemeClr>
                </a:solidFill>
                <a:latin typeface="Abadi" panose="020B0604020104020204" pitchFamily="34" charset="0"/>
                <a:sym typeface="+mn-ea"/>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https://github.com/shreyasbgr/ibm_coursera_assignments/blob/main/AI%20Capstone%20Project/Week%204/IBM-DS0321EN-SkillsNetwork_labs_module_4_SpaceX_Machine_Learning_Prediction_Part_5.jupyterlite.ipynb</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p:cNvSpPr>
            <a:spLocks noGrp="1"/>
          </p:cNvSpPr>
          <p:nvPr/>
        </p:nvSpPr>
        <p:spPr>
          <a:xfrm>
            <a:off x="731622" y="1691005"/>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Content Placeholder 6"/>
          <p:cNvPicPr>
            <a:picLocks noChangeAspect="1"/>
          </p:cNvPicPr>
          <p:nvPr>
            <p:ph idx="1"/>
          </p:nvPr>
        </p:nvPicPr>
        <p:blipFill>
          <a:blip r:embed="rId2"/>
          <a:stretch>
            <a:fillRect/>
          </a:stretch>
        </p:blipFill>
        <p:spPr>
          <a:xfrm>
            <a:off x="847725" y="3124835"/>
            <a:ext cx="10506075" cy="2076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10" name="Content Placeholder 9"/>
          <p:cNvPicPr>
            <a:picLocks noChangeAspect="1"/>
          </p:cNvPicPr>
          <p:nvPr>
            <p:ph sz="half" idx="1"/>
          </p:nvPr>
        </p:nvPicPr>
        <p:blipFill>
          <a:blip r:embed="rId2"/>
          <a:stretch>
            <a:fillRect/>
          </a:stretch>
        </p:blipFill>
        <p:spPr>
          <a:xfrm>
            <a:off x="3505200" y="2176780"/>
            <a:ext cx="5181600" cy="1485265"/>
          </a:xfrm>
          <a:prstGeom prst="rect">
            <a:avLst/>
          </a:prstGeom>
        </p:spPr>
      </p:pic>
      <p:pic>
        <p:nvPicPr>
          <p:cNvPr id="6" name="Content Placeholder 5"/>
          <p:cNvPicPr>
            <a:picLocks noChangeAspect="1"/>
          </p:cNvPicPr>
          <p:nvPr>
            <p:ph sz="half" idx="2"/>
          </p:nvPr>
        </p:nvPicPr>
        <p:blipFill>
          <a:blip r:embed="rId3"/>
          <a:stretch>
            <a:fillRect/>
          </a:stretch>
        </p:blipFill>
        <p:spPr>
          <a:xfrm>
            <a:off x="445770" y="4147820"/>
            <a:ext cx="11559540" cy="2279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p:cNvSpPr>
            <a:spLocks noGrp="1"/>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pic>
        <p:nvPicPr>
          <p:cNvPr id="7" name="Content Placeholder 6"/>
          <p:cNvPicPr>
            <a:picLocks noChangeAspect="1"/>
          </p:cNvPicPr>
          <p:nvPr>
            <p:ph idx="1"/>
          </p:nvPr>
        </p:nvPicPr>
        <p:blipFill>
          <a:blip r:embed="rId2"/>
          <a:stretch>
            <a:fillRect/>
          </a:stretch>
        </p:blipFill>
        <p:spPr>
          <a:xfrm>
            <a:off x="4652010" y="2101215"/>
            <a:ext cx="6824345" cy="37572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p:cNvSpPr>
            <a:spLocks noGrp="1"/>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6" name="Content Placeholder 5"/>
          <p:cNvPicPr>
            <a:picLocks noChangeAspect="1"/>
          </p:cNvPicPr>
          <p:nvPr>
            <p:ph idx="1"/>
          </p:nvPr>
        </p:nvPicPr>
        <p:blipFill>
          <a:blip r:embed="rId2"/>
          <a:stretch>
            <a:fillRect/>
          </a:stretch>
        </p:blipFill>
        <p:spPr>
          <a:xfrm>
            <a:off x="770255" y="3994150"/>
            <a:ext cx="10477500"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p:cNvSpPr>
            <a:spLocks noGrp="1"/>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Content Placeholder 5"/>
          <p:cNvPicPr>
            <a:picLocks noChangeAspect="1"/>
          </p:cNvPicPr>
          <p:nvPr>
            <p:ph idx="1"/>
          </p:nvPr>
        </p:nvPicPr>
        <p:blipFill>
          <a:blip r:embed="rId2"/>
          <a:stretch>
            <a:fillRect/>
          </a:stretch>
        </p:blipFill>
        <p:spPr>
          <a:xfrm>
            <a:off x="885825" y="3168650"/>
            <a:ext cx="10420350"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sp>
        <p:nvSpPr>
          <p:cNvPr id="7" name="Content Placeholder 2"/>
          <p:cNvSpPr>
            <a:spLocks noGrp="1"/>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pic>
        <p:nvPicPr>
          <p:cNvPr id="15" name="Content Placeholder 14"/>
          <p:cNvPicPr>
            <a:picLocks noChangeAspect="1"/>
          </p:cNvPicPr>
          <p:nvPr>
            <p:ph idx="1"/>
          </p:nvPr>
        </p:nvPicPr>
        <p:blipFill>
          <a:blip r:embed="rId2"/>
          <a:stretch>
            <a:fillRect/>
          </a:stretch>
        </p:blipFill>
        <p:spPr>
          <a:xfrm>
            <a:off x="4652010" y="1904365"/>
            <a:ext cx="6858000" cy="36766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sp>
        <p:nvSpPr>
          <p:cNvPr id="2" name="Content Placeholder 2"/>
          <p:cNvSpPr>
            <a:spLocks noGrp="1"/>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pic>
        <p:nvPicPr>
          <p:cNvPr id="6" name="Content Placeholder 5"/>
          <p:cNvPicPr>
            <a:picLocks noChangeAspect="1"/>
          </p:cNvPicPr>
          <p:nvPr>
            <p:ph idx="1"/>
          </p:nvPr>
        </p:nvPicPr>
        <p:blipFill>
          <a:blip r:embed="rId2"/>
          <a:stretch>
            <a:fillRect/>
          </a:stretch>
        </p:blipFill>
        <p:spPr>
          <a:xfrm>
            <a:off x="5428615" y="2081530"/>
            <a:ext cx="6029325" cy="34080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255" y="1573530"/>
            <a:ext cx="10571480" cy="5119370"/>
          </a:xfrm>
          <a:prstGeom prst="rect">
            <a:avLst/>
          </a:prstGeom>
        </p:spPr>
        <p:txBody>
          <a:bodyPr lIns="91440" tIns="45720" rIns="91440" bIns="45720" anchor="t">
            <a:normAutofit fontScale="25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6800" dirty="0">
                <a:solidFill>
                  <a:schemeClr val="accent3">
                    <a:lumMod val="25000"/>
                  </a:schemeClr>
                </a:solidFill>
                <a:latin typeface="Abadi" panose="020B0604020104020204" pitchFamily="34" charset="0"/>
                <a:sym typeface="+mn-ea"/>
              </a:rPr>
              <a:t>Summary of methodologies</a:t>
            </a:r>
            <a:endParaRPr lang="en-US" sz="6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6800" dirty="0">
                <a:solidFill>
                  <a:schemeClr val="accent3">
                    <a:lumMod val="25000"/>
                  </a:schemeClr>
                </a:solidFill>
                <a:latin typeface="Abadi" panose="020B0604020104020204" pitchFamily="34" charset="0"/>
                <a:sym typeface="+mn-ea"/>
              </a:rPr>
              <a:t>Data Collection through API</a:t>
            </a:r>
            <a:endParaRPr lang="en-US" sz="6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6800" dirty="0">
                <a:solidFill>
                  <a:schemeClr val="accent3">
                    <a:lumMod val="25000"/>
                  </a:schemeClr>
                </a:solidFill>
                <a:latin typeface="Abadi" panose="020B0604020104020204" pitchFamily="34" charset="0"/>
                <a:sym typeface="+mn-ea"/>
              </a:rPr>
              <a:t>Data Collection with Web Scraping</a:t>
            </a:r>
            <a:endParaRPr lang="en-US" sz="6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6800" dirty="0">
                <a:solidFill>
                  <a:schemeClr val="accent3">
                    <a:lumMod val="25000"/>
                  </a:schemeClr>
                </a:solidFill>
                <a:latin typeface="Abadi" panose="020B0604020104020204" pitchFamily="34" charset="0"/>
                <a:sym typeface="+mn-ea"/>
              </a:rPr>
              <a:t>Data Wrangling</a:t>
            </a:r>
            <a:endParaRPr lang="en-US" sz="6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6800" dirty="0">
                <a:solidFill>
                  <a:schemeClr val="accent3">
                    <a:lumMod val="25000"/>
                  </a:schemeClr>
                </a:solidFill>
                <a:latin typeface="Abadi" panose="020B0604020104020204" pitchFamily="34" charset="0"/>
                <a:sym typeface="+mn-ea"/>
              </a:rPr>
              <a:t>Exploratory Data Analysis with SQL</a:t>
            </a:r>
            <a:endParaRPr lang="en-US" sz="6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6800" dirty="0">
                <a:solidFill>
                  <a:schemeClr val="accent3">
                    <a:lumMod val="25000"/>
                  </a:schemeClr>
                </a:solidFill>
                <a:latin typeface="Abadi" panose="020B0604020104020204" pitchFamily="34" charset="0"/>
                <a:sym typeface="+mn-ea"/>
              </a:rPr>
              <a:t>Exploratory Data Analysis with Data Visualization</a:t>
            </a:r>
            <a:endParaRPr lang="en-US" sz="6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6800" dirty="0">
                <a:solidFill>
                  <a:schemeClr val="accent3">
                    <a:lumMod val="25000"/>
                  </a:schemeClr>
                </a:solidFill>
                <a:latin typeface="Abadi" panose="020B0604020104020204" pitchFamily="34" charset="0"/>
                <a:sym typeface="+mn-ea"/>
              </a:rPr>
              <a:t>Interactive Visual Analytics with Folium</a:t>
            </a:r>
            <a:endParaRPr lang="en-US" sz="6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6800" dirty="0">
                <a:solidFill>
                  <a:schemeClr val="accent3">
                    <a:lumMod val="25000"/>
                  </a:schemeClr>
                </a:solidFill>
                <a:latin typeface="Abadi" panose="020B0604020104020204" pitchFamily="34" charset="0"/>
                <a:sym typeface="+mn-ea"/>
              </a:rPr>
              <a:t>Machine Learning Prediction</a:t>
            </a:r>
            <a:endParaRPr lang="en-US" sz="6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6800" dirty="0">
                <a:solidFill>
                  <a:schemeClr val="accent3">
                    <a:lumMod val="25000"/>
                  </a:schemeClr>
                </a:solidFill>
                <a:latin typeface="Abadi" panose="020B0604020104020204" pitchFamily="34" charset="0"/>
                <a:sym typeface="+mn-ea"/>
              </a:rPr>
              <a:t>Summary of all results</a:t>
            </a:r>
            <a:endParaRPr lang="en-US" sz="6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6800" dirty="0">
                <a:solidFill>
                  <a:schemeClr val="accent3">
                    <a:lumMod val="25000"/>
                  </a:schemeClr>
                </a:solidFill>
                <a:latin typeface="Abadi" panose="020B0604020104020204" pitchFamily="34" charset="0"/>
                <a:sym typeface="+mn-ea"/>
              </a:rPr>
              <a:t>Exploratory Data Analysis result</a:t>
            </a:r>
            <a:endParaRPr lang="en-US" sz="6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6800" dirty="0">
                <a:solidFill>
                  <a:schemeClr val="accent3">
                    <a:lumMod val="25000"/>
                  </a:schemeClr>
                </a:solidFill>
                <a:latin typeface="Abadi" panose="020B0604020104020204" pitchFamily="34" charset="0"/>
                <a:sym typeface="+mn-ea"/>
              </a:rPr>
              <a:t>Interactive analytics in screenshots</a:t>
            </a:r>
            <a:endParaRPr lang="en-US" sz="6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6800" dirty="0">
                <a:solidFill>
                  <a:schemeClr val="accent3">
                    <a:lumMod val="25000"/>
                  </a:schemeClr>
                </a:solidFill>
                <a:latin typeface="Abadi" panose="020B0604020104020204" pitchFamily="34" charset="0"/>
                <a:sym typeface="+mn-ea"/>
              </a:rPr>
              <a:t>Predictive Analytics result</a:t>
            </a:r>
            <a:endParaRPr lang="en-US" sz="6800" dirty="0">
              <a:solidFill>
                <a:schemeClr val="accent3">
                  <a:lumMod val="25000"/>
                </a:schemeClr>
              </a:solidFill>
              <a:latin typeface="Abadi" panose="020B0604020104020204" pitchFamily="34" charset="0"/>
            </a:endParaRPr>
          </a:p>
          <a:p>
            <a:pPr>
              <a:lnSpc>
                <a:spcPct val="100000"/>
              </a:lnSpc>
              <a:spcBef>
                <a:spcPts val="1400"/>
              </a:spcBef>
            </a:pPr>
            <a:endParaRPr lang="en-US" sz="68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1"/>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40" y="1895475"/>
            <a:ext cx="10716260" cy="3888740"/>
          </a:xfrm>
          <a:prstGeom prst="rect">
            <a:avLst/>
          </a:prstGeom>
        </p:spPr>
        <p:txBody>
          <a:bodyPr vert="horz" lIns="91440" tIns="45720" rIns="91440" bIns="45720" rtlCol="0">
            <a:normAutofit fontScale="25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6800" dirty="0">
                <a:solidFill>
                  <a:schemeClr val="accent3">
                    <a:lumMod val="25000"/>
                  </a:schemeClr>
                </a:solidFill>
                <a:latin typeface="Abadi" panose="020B0604020104020204" pitchFamily="34" charset="0"/>
                <a:sym typeface="+mn-ea"/>
              </a:rPr>
              <a:t>Project background and context</a:t>
            </a:r>
            <a:endParaRPr lang="en-US" sz="6800" dirty="0">
              <a:solidFill>
                <a:schemeClr val="accent3">
                  <a:lumMod val="25000"/>
                </a:schemeClr>
              </a:solidFill>
              <a:latin typeface="Abadi" panose="020B0604020104020204" pitchFamily="34" charset="0"/>
            </a:endParaRPr>
          </a:p>
          <a:p>
            <a:pPr marL="457200" lvl="1" indent="0" algn="just">
              <a:spcBef>
                <a:spcPts val="1400"/>
              </a:spcBef>
              <a:buNone/>
            </a:pPr>
            <a:r>
              <a:rPr lang="en-US" sz="6800" dirty="0">
                <a:solidFill>
                  <a:schemeClr val="accent3">
                    <a:lumMod val="25000"/>
                  </a:schemeClr>
                </a:solidFill>
                <a:latin typeface="Abadi" panose="020B0604020104020204" pitchFamily="34" charset="0"/>
                <a:sym typeface="+mn-ea"/>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6800" dirty="0">
              <a:solidFill>
                <a:schemeClr val="accent3">
                  <a:lumMod val="25000"/>
                </a:schemeClr>
              </a:solidFill>
              <a:latin typeface="Abadi" panose="020B0604020104020204" pitchFamily="34" charset="0"/>
            </a:endParaRPr>
          </a:p>
          <a:p>
            <a:pPr>
              <a:spcBef>
                <a:spcPts val="1400"/>
              </a:spcBef>
            </a:pPr>
            <a:r>
              <a:rPr lang="en-US" sz="6800" dirty="0">
                <a:solidFill>
                  <a:schemeClr val="accent3">
                    <a:lumMod val="25000"/>
                  </a:schemeClr>
                </a:solidFill>
                <a:latin typeface="Abadi" panose="020B0604020104020204" pitchFamily="34" charset="0"/>
                <a:sym typeface="+mn-ea"/>
              </a:rPr>
              <a:t>Problems you want to find answers</a:t>
            </a:r>
            <a:endParaRPr lang="en-US" sz="6800" dirty="0">
              <a:solidFill>
                <a:schemeClr val="accent3">
                  <a:lumMod val="25000"/>
                </a:schemeClr>
              </a:solidFill>
              <a:latin typeface="Abadi" panose="020B0604020104020204" pitchFamily="34" charset="0"/>
            </a:endParaRPr>
          </a:p>
          <a:p>
            <a:pPr lvl="1">
              <a:spcBef>
                <a:spcPts val="1400"/>
              </a:spcBef>
              <a:buFontTx/>
              <a:buChar char="-"/>
            </a:pPr>
            <a:r>
              <a:rPr lang="en-US" sz="6800" dirty="0">
                <a:solidFill>
                  <a:schemeClr val="accent3">
                    <a:lumMod val="25000"/>
                  </a:schemeClr>
                </a:solidFill>
                <a:latin typeface="Abadi" panose="020B0604020104020204" pitchFamily="34" charset="0"/>
                <a:sym typeface="+mn-ea"/>
              </a:rPr>
              <a:t>What factors determine if the rocket will land successfully?</a:t>
            </a:r>
            <a:endParaRPr lang="en-US" sz="6800" dirty="0">
              <a:solidFill>
                <a:schemeClr val="accent3">
                  <a:lumMod val="25000"/>
                </a:schemeClr>
              </a:solidFill>
              <a:latin typeface="Abadi" panose="020B0604020104020204" pitchFamily="34" charset="0"/>
            </a:endParaRPr>
          </a:p>
          <a:p>
            <a:pPr lvl="1">
              <a:spcBef>
                <a:spcPts val="1400"/>
              </a:spcBef>
              <a:buFontTx/>
              <a:buChar char="-"/>
            </a:pPr>
            <a:r>
              <a:rPr lang="en-US" sz="6800" dirty="0">
                <a:solidFill>
                  <a:schemeClr val="accent3">
                    <a:lumMod val="25000"/>
                  </a:schemeClr>
                </a:solidFill>
                <a:latin typeface="Abadi" panose="020B0604020104020204" pitchFamily="34" charset="0"/>
                <a:sym typeface="+mn-ea"/>
              </a:rPr>
              <a:t>The interaction amongst various features that determine the success rate of a successful landing.</a:t>
            </a:r>
            <a:endParaRPr lang="en-US" sz="6800" dirty="0">
              <a:solidFill>
                <a:schemeClr val="accent3">
                  <a:lumMod val="25000"/>
                </a:schemeClr>
              </a:solidFill>
              <a:latin typeface="Abadi" panose="020B0604020104020204" pitchFamily="34" charset="0"/>
            </a:endParaRPr>
          </a:p>
          <a:p>
            <a:pPr lvl="1">
              <a:spcBef>
                <a:spcPts val="1400"/>
              </a:spcBef>
              <a:buFontTx/>
              <a:buChar char="-"/>
            </a:pPr>
            <a:r>
              <a:rPr lang="en-US" sz="6800" dirty="0">
                <a:solidFill>
                  <a:schemeClr val="accent3">
                    <a:lumMod val="25000"/>
                  </a:schemeClr>
                </a:solidFill>
                <a:latin typeface="Abadi" panose="020B0604020104020204" pitchFamily="34" charset="0"/>
                <a:sym typeface="+mn-ea"/>
              </a:rPr>
              <a:t>What operating conditions needs to be in place to ensure a successful landing program.</a:t>
            </a:r>
            <a:endParaRPr lang="en-US" sz="6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1"/>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collected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processed</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Data was collected from the SpaceX API: https://api.spacexdata.com/v4</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For past launches, the booster version, launch site, payload and core data were collected from the above API.</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data was filtered to contain only Falcon 9 launches and then finally stored in a Pandas dataframe.</a:t>
            </a: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2"/>
          </p:nvPr>
        </p:nvSpPr>
        <p:spPr>
          <a:xfrm>
            <a:off x="3048635" y="1856740"/>
            <a:ext cx="6093460" cy="1299210"/>
          </a:xfrm>
          <a:prstGeom prst="rect">
            <a:avLst/>
          </a:prstGeom>
        </p:spPr>
        <p:txBody>
          <a:bodyPr vert="horz" lIns="91440" tIns="45720" rIns="91440" bIns="45720" rtlCol="0" anchor="t">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https://github.com/shreyasbgr/ibm_coursera_assignments/blob/main/AI%20Capstone%20Project/Week%201/1-jupyter-labs-spacex-data-collection-api.ipynb</a:t>
            </a:r>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Data Collection – SpaceX API</a:t>
            </a:r>
            <a:endParaRPr lang="en-US" dirty="0">
              <a:solidFill>
                <a:srgbClr val="0B49CB"/>
              </a:solidFill>
              <a:latin typeface="Abadi"/>
            </a:endParaRPr>
          </a:p>
        </p:txBody>
      </p:sp>
      <p:pic>
        <p:nvPicPr>
          <p:cNvPr id="9" name="Content Placeholder 8"/>
          <p:cNvPicPr>
            <a:picLocks noChangeAspect="1"/>
          </p:cNvPicPr>
          <p:nvPr>
            <p:ph idx="1"/>
          </p:nvPr>
        </p:nvPicPr>
        <p:blipFill>
          <a:blip r:embed="rId2"/>
          <a:stretch>
            <a:fillRect/>
          </a:stretch>
        </p:blipFill>
        <p:spPr>
          <a:xfrm>
            <a:off x="1645285" y="3357880"/>
            <a:ext cx="8902065" cy="30695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2"/>
          </p:nvPr>
        </p:nvSpPr>
        <p:spPr>
          <a:prstGeom prst="rect">
            <a:avLst/>
          </a:prstGeom>
        </p:spPr>
        <p:txBody>
          <a:bodyPr lIns="91440" tIns="45720" rIns="91440" bIns="45720" anchor="t">
            <a:no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https://github.com/shreyasbgr/ibm_coursera_assignments/blob/main/AI%20Capstone%20Project/Week%201/2-jupyter-labs-webscraping.ipynb</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Content Placeholder 4"/>
          <p:cNvPicPr>
            <a:picLocks noChangeAspect="1"/>
          </p:cNvPicPr>
          <p:nvPr>
            <p:ph idx="1"/>
          </p:nvPr>
        </p:nvPicPr>
        <p:blipFill>
          <a:blip r:embed="rId2"/>
          <a:stretch>
            <a:fillRect/>
          </a:stretch>
        </p:blipFill>
        <p:spPr>
          <a:xfrm>
            <a:off x="4919345" y="2057400"/>
            <a:ext cx="7014210" cy="4428490"/>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8776</Words>
  <Application>WPS Presentation</Application>
  <PresentationFormat>Widescreen</PresentationFormat>
  <Paragraphs>321</Paragraphs>
  <Slides>46</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 Light</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shreyas.banagar</cp:lastModifiedBy>
  <cp:revision>237</cp:revision>
  <dcterms:created xsi:type="dcterms:W3CDTF">2021-04-29T18:58:00Z</dcterms:created>
  <dcterms:modified xsi:type="dcterms:W3CDTF">2023-11-20T14:30:53Z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F5E901380BD74D109A7B82984DD96EDA</vt:lpwstr>
  </property>
  <property fmtid="{D5CDD505-2E9C-101B-9397-08002B2CF9AE}" pid="4" name="KSOProductBuildVer">
    <vt:lpwstr>1033-11.2.0.11254</vt:lpwstr>
  </property>
</Properties>
</file>